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4142" r:id="rId2"/>
    <p:sldId id="4145" r:id="rId3"/>
    <p:sldId id="4143" r:id="rId4"/>
    <p:sldId id="4144" r:id="rId5"/>
    <p:sldId id="4146" r:id="rId6"/>
    <p:sldId id="4147" r:id="rId7"/>
    <p:sldId id="4151" r:id="rId8"/>
    <p:sldId id="4152" r:id="rId9"/>
    <p:sldId id="4155" r:id="rId10"/>
    <p:sldId id="4154" r:id="rId11"/>
    <p:sldId id="4165" r:id="rId12"/>
    <p:sldId id="4166" r:id="rId13"/>
    <p:sldId id="4156" r:id="rId14"/>
    <p:sldId id="4167" r:id="rId15"/>
    <p:sldId id="4157" r:id="rId16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DCDFE1"/>
    <a:srgbClr val="E2ECF1"/>
    <a:srgbClr val="F1F6F8"/>
    <a:srgbClr val="DBE9F0"/>
    <a:srgbClr val="073B4C"/>
    <a:srgbClr val="335FFE"/>
    <a:srgbClr val="ECF3F6"/>
    <a:srgbClr val="B5B5B5"/>
    <a:srgbClr val="DEDEDE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12" autoAdjust="0"/>
    <p:restoredTop sz="96170" autoAdjust="0"/>
  </p:normalViewPr>
  <p:slideViewPr>
    <p:cSldViewPr snapToGrid="0" snapToObjects="1">
      <p:cViewPr varScale="1">
        <p:scale>
          <a:sx n="41" d="100"/>
          <a:sy n="41" d="100"/>
        </p:scale>
        <p:origin x="946" y="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30" d="100"/>
        <a:sy n="3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g>
</file>

<file path=ppt/media/image13.jpeg>
</file>

<file path=ppt/media/image14.jp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Heebo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Heebo" pitchFamily="2" charset="-79"/>
              </a:defRPr>
            </a:lvl1pPr>
          </a:lstStyle>
          <a:p>
            <a:fld id="{EFC10EE1-B198-C942-8235-326C972CBB30}" type="datetimeFigureOut">
              <a:rPr lang="en-US" smtClean="0"/>
              <a:pPr/>
              <a:t>5/28/2025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Heebo" pitchFamily="2" charset="-79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Heebo" pitchFamily="2" charset="-79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Heebo" pitchFamily="2" charset="-79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Heebo" pitchFamily="2" charset="-79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Heebo" pitchFamily="2" charset="-79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Heebo" pitchFamily="2" charset="-79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Heebo" pitchFamily="2" charset="-79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1B77F2ED-0313-5278-053D-FF1FFD642D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377650" cy="13716000"/>
          </a:xfrm>
          <a:custGeom>
            <a:avLst/>
            <a:gdLst>
              <a:gd name="connsiteX0" fmla="*/ 0 w 12946062"/>
              <a:gd name="connsiteY0" fmla="*/ 0 h 6121400"/>
              <a:gd name="connsiteX1" fmla="*/ 12946062 w 12946062"/>
              <a:gd name="connsiteY1" fmla="*/ 0 h 6121400"/>
              <a:gd name="connsiteX2" fmla="*/ 12946062 w 12946062"/>
              <a:gd name="connsiteY2" fmla="*/ 6121400 h 6121400"/>
              <a:gd name="connsiteX3" fmla="*/ 0 w 12946062"/>
              <a:gd name="connsiteY3" fmla="*/ 612140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46062" h="6121400">
                <a:moveTo>
                  <a:pt x="0" y="0"/>
                </a:moveTo>
                <a:lnTo>
                  <a:pt x="12946062" y="0"/>
                </a:lnTo>
                <a:lnTo>
                  <a:pt x="12946062" y="6121400"/>
                </a:lnTo>
                <a:lnTo>
                  <a:pt x="0" y="6121400"/>
                </a:ln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Raleway" panose="020B0503030101060003" pitchFamily="34" charset="77"/>
              </a:defRPr>
            </a:lvl1pPr>
          </a:lstStyle>
          <a:p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2795473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5">
            <a:extLst>
              <a:ext uri="{FF2B5EF4-FFF2-40B4-BE49-F238E27FC236}">
                <a16:creationId xmlns:a16="http://schemas.microsoft.com/office/drawing/2014/main" id="{1B77F2ED-0313-5278-053D-FF1FFD642DC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38084" y="3359889"/>
            <a:ext cx="8133347" cy="8378456"/>
          </a:xfrm>
          <a:custGeom>
            <a:avLst/>
            <a:gdLst>
              <a:gd name="connsiteX0" fmla="*/ 0 w 12946062"/>
              <a:gd name="connsiteY0" fmla="*/ 0 h 6121400"/>
              <a:gd name="connsiteX1" fmla="*/ 12946062 w 12946062"/>
              <a:gd name="connsiteY1" fmla="*/ 0 h 6121400"/>
              <a:gd name="connsiteX2" fmla="*/ 12946062 w 12946062"/>
              <a:gd name="connsiteY2" fmla="*/ 6121400 h 6121400"/>
              <a:gd name="connsiteX3" fmla="*/ 0 w 12946062"/>
              <a:gd name="connsiteY3" fmla="*/ 612140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46062" h="6121400">
                <a:moveTo>
                  <a:pt x="0" y="0"/>
                </a:moveTo>
                <a:lnTo>
                  <a:pt x="12946062" y="0"/>
                </a:lnTo>
                <a:lnTo>
                  <a:pt x="12946062" y="6121400"/>
                </a:lnTo>
                <a:lnTo>
                  <a:pt x="0" y="6121400"/>
                </a:ln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Raleway" panose="020B0503030101060003" pitchFamily="34" charset="77"/>
              </a:defRPr>
            </a:lvl1pPr>
          </a:lstStyle>
          <a:p>
            <a:endParaRPr lang="en-SV"/>
          </a:p>
        </p:txBody>
      </p:sp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612F1104-D611-D957-28BC-25181F1A888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783879" y="3359889"/>
            <a:ext cx="8133347" cy="3232298"/>
          </a:xfrm>
          <a:custGeom>
            <a:avLst/>
            <a:gdLst>
              <a:gd name="connsiteX0" fmla="*/ 0 w 12946062"/>
              <a:gd name="connsiteY0" fmla="*/ 0 h 6121400"/>
              <a:gd name="connsiteX1" fmla="*/ 12946062 w 12946062"/>
              <a:gd name="connsiteY1" fmla="*/ 0 h 6121400"/>
              <a:gd name="connsiteX2" fmla="*/ 12946062 w 12946062"/>
              <a:gd name="connsiteY2" fmla="*/ 6121400 h 6121400"/>
              <a:gd name="connsiteX3" fmla="*/ 0 w 12946062"/>
              <a:gd name="connsiteY3" fmla="*/ 612140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46062" h="6121400">
                <a:moveTo>
                  <a:pt x="0" y="0"/>
                </a:moveTo>
                <a:lnTo>
                  <a:pt x="12946062" y="0"/>
                </a:lnTo>
                <a:lnTo>
                  <a:pt x="12946062" y="6121400"/>
                </a:lnTo>
                <a:lnTo>
                  <a:pt x="0" y="6121400"/>
                </a:ln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Raleway" panose="020B0503030101060003" pitchFamily="34" charset="77"/>
              </a:defRPr>
            </a:lvl1pPr>
          </a:lstStyle>
          <a:p>
            <a:endParaRPr lang="en-SV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594BA3DF-256F-440F-8222-0EAD799B568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2783878" y="7123812"/>
            <a:ext cx="8133347" cy="4614532"/>
          </a:xfrm>
          <a:custGeom>
            <a:avLst/>
            <a:gdLst>
              <a:gd name="connsiteX0" fmla="*/ 0 w 12946062"/>
              <a:gd name="connsiteY0" fmla="*/ 0 h 6121400"/>
              <a:gd name="connsiteX1" fmla="*/ 12946062 w 12946062"/>
              <a:gd name="connsiteY1" fmla="*/ 0 h 6121400"/>
              <a:gd name="connsiteX2" fmla="*/ 12946062 w 12946062"/>
              <a:gd name="connsiteY2" fmla="*/ 6121400 h 6121400"/>
              <a:gd name="connsiteX3" fmla="*/ 0 w 12946062"/>
              <a:gd name="connsiteY3" fmla="*/ 6121400 h 612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46062" h="6121400">
                <a:moveTo>
                  <a:pt x="0" y="0"/>
                </a:moveTo>
                <a:lnTo>
                  <a:pt x="12946062" y="0"/>
                </a:lnTo>
                <a:lnTo>
                  <a:pt x="12946062" y="6121400"/>
                </a:lnTo>
                <a:lnTo>
                  <a:pt x="0" y="6121400"/>
                </a:ln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latin typeface="Raleway" panose="020B0503030101060003" pitchFamily="34" charset="77"/>
              </a:defRPr>
            </a:lvl1pPr>
          </a:lstStyle>
          <a:p>
            <a:endParaRPr lang="en-SV"/>
          </a:p>
        </p:txBody>
      </p:sp>
    </p:spTree>
    <p:extLst>
      <p:ext uri="{BB962C8B-B14F-4D97-AF65-F5344CB8AC3E}">
        <p14:creationId xmlns:p14="http://schemas.microsoft.com/office/powerpoint/2010/main" val="317483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</p:sldLayoutIdLst>
  <p:hf hdr="0" ftr="0" dt="0"/>
  <p:txStyles>
    <p:titleStyle>
      <a:lvl1pPr algn="ctr" defTabSz="1828434" rtl="0" eaLnBrk="1" latinLnBrk="0" hangingPunct="1">
        <a:lnSpc>
          <a:spcPct val="90000"/>
        </a:lnSpc>
        <a:spcBef>
          <a:spcPct val="0"/>
        </a:spcBef>
        <a:buNone/>
        <a:defRPr lang="en-US" sz="8000" b="1" i="0" kern="1200" spc="-100" baseline="0">
          <a:solidFill>
            <a:schemeClr val="tx2"/>
          </a:solidFill>
          <a:latin typeface="Heebo" pitchFamily="2" charset="-79"/>
          <a:ea typeface="Open Sans Light" panose="020B0306030504020204" pitchFamily="34" charset="0"/>
          <a:cs typeface="Heebo" pitchFamily="2" charset="-79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4400" b="0" i="0" kern="1200" spc="-30" baseline="0" dirty="0" smtClean="0">
          <a:solidFill>
            <a:schemeClr val="tx1"/>
          </a:solidFill>
          <a:effectLst/>
          <a:latin typeface="Heebo" pitchFamily="2" charset="-79"/>
          <a:ea typeface="Open Sans Light" panose="020B0306030504020204" pitchFamily="34" charset="0"/>
          <a:cs typeface="Open Sans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600" b="0" i="0" kern="1200" spc="-30" baseline="0" dirty="0" smtClean="0">
          <a:solidFill>
            <a:schemeClr val="tx1"/>
          </a:solidFill>
          <a:effectLst/>
          <a:latin typeface="Heebo" pitchFamily="2" charset="-79"/>
          <a:ea typeface="Open Sans Light" panose="020B0306030504020204" pitchFamily="34" charset="0"/>
          <a:cs typeface="Open Sans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3200" b="0" i="0" kern="1200" spc="-30" baseline="0" dirty="0" smtClean="0">
          <a:solidFill>
            <a:schemeClr val="tx1"/>
          </a:solidFill>
          <a:effectLst/>
          <a:latin typeface="Heebo" pitchFamily="2" charset="-79"/>
          <a:ea typeface="Open Sans Light" panose="020B0306030504020204" pitchFamily="34" charset="0"/>
          <a:cs typeface="Open Sans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spc="-30" baseline="0" dirty="0" smtClean="0">
          <a:solidFill>
            <a:schemeClr val="tx1"/>
          </a:solidFill>
          <a:effectLst/>
          <a:latin typeface="Heebo" pitchFamily="2" charset="-79"/>
          <a:ea typeface="Open Sans Light" panose="020B0306030504020204" pitchFamily="34" charset="0"/>
          <a:cs typeface="Open Sans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b="0" i="0" kern="1200" spc="-30" baseline="0" dirty="0">
          <a:solidFill>
            <a:schemeClr val="tx1"/>
          </a:solidFill>
          <a:effectLst/>
          <a:latin typeface="Heebo" pitchFamily="2" charset="-79"/>
          <a:ea typeface="Open Sans Light" panose="020B0306030504020204" pitchFamily="34" charset="0"/>
          <a:cs typeface="Open Sans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958">
          <p15:clr>
            <a:srgbClr val="A4A3A4"/>
          </p15:clr>
        </p15:guide>
        <p15:guide id="2" orient="horz" pos="480">
          <p15:clr>
            <a:srgbClr val="A4A3A4"/>
          </p15:clr>
        </p15:guide>
        <p15:guide id="3" pos="14398">
          <p15:clr>
            <a:srgbClr val="A4A3A4"/>
          </p15:clr>
        </p15:guide>
        <p15:guide id="5" orient="horz" pos="4320">
          <p15:clr>
            <a:srgbClr val="A4A3A4"/>
          </p15:clr>
        </p15:guide>
        <p15:guide id="6" orient="horz" pos="7997">
          <p15:clr>
            <a:srgbClr val="A4A3A4"/>
          </p15:clr>
        </p15:guide>
        <p15:guide id="7" pos="7678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sudalairajkumar/daily-temperature-of-major-citie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-up of a planet&#10;&#10;Description automatically generated">
            <a:extLst>
              <a:ext uri="{FF2B5EF4-FFF2-40B4-BE49-F238E27FC236}">
                <a16:creationId xmlns:a16="http://schemas.microsoft.com/office/drawing/2014/main" id="{16F8BEC6-BC66-D19D-2767-F83E5D2B2D7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-391887"/>
            <a:ext cx="24377650" cy="14331821"/>
          </a:xfr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FE2582EF-6AF4-7127-3DA1-960D827974D0}"/>
              </a:ext>
            </a:extLst>
          </p:cNvPr>
          <p:cNvSpPr/>
          <p:nvPr/>
        </p:nvSpPr>
        <p:spPr>
          <a:xfrm rot="5400000">
            <a:off x="22237429" y="762000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8FA7F0A9-E575-90C3-6744-4C7470E432E1}"/>
              </a:ext>
            </a:extLst>
          </p:cNvPr>
          <p:cNvSpPr/>
          <p:nvPr/>
        </p:nvSpPr>
        <p:spPr>
          <a:xfrm rot="5400000">
            <a:off x="1470077" y="715538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6D23ADEA-4F95-07CC-843F-BEA86EE6C597}"/>
              </a:ext>
            </a:extLst>
          </p:cNvPr>
          <p:cNvSpPr/>
          <p:nvPr/>
        </p:nvSpPr>
        <p:spPr>
          <a:xfrm rot="5400000">
            <a:off x="2326111" y="715538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F8655FCE-30DC-01C1-8CD0-B66DCD3841BE}"/>
              </a:ext>
            </a:extLst>
          </p:cNvPr>
          <p:cNvSpPr/>
          <p:nvPr/>
        </p:nvSpPr>
        <p:spPr>
          <a:xfrm rot="5400000">
            <a:off x="3201735" y="715537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9970F-2382-4879-867E-0B62F4807175}"/>
              </a:ext>
            </a:extLst>
          </p:cNvPr>
          <p:cNvSpPr txBox="1"/>
          <p:nvPr/>
        </p:nvSpPr>
        <p:spPr>
          <a:xfrm>
            <a:off x="6677928" y="5619552"/>
            <a:ext cx="16199396" cy="195438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11000" dirty="0">
                <a:latin typeface="Outfit Light" pitchFamily="2" charset="0"/>
                <a:cs typeface="Space Grotesk" pitchFamily="2" charset="77"/>
              </a:rPr>
              <a:t>City Temperature Dataset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0B54CC-101F-FA56-2203-E5393645E3F3}"/>
              </a:ext>
            </a:extLst>
          </p:cNvPr>
          <p:cNvSpPr txBox="1"/>
          <p:nvPr/>
        </p:nvSpPr>
        <p:spPr>
          <a:xfrm>
            <a:off x="715217" y="3307897"/>
            <a:ext cx="22443363" cy="186974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l">
              <a:lnSpc>
                <a:spcPct val="110000"/>
              </a:lnSpc>
            </a:pPr>
            <a:r>
              <a:rPr lang="en-US" sz="10500" b="1" dirty="0">
                <a:latin typeface="Algerian" panose="04020705040A02060702" pitchFamily="82" charset="0"/>
                <a:cs typeface="Space Grotesk" pitchFamily="2" charset="77"/>
              </a:rPr>
              <a:t>Environmental Science Project: </a:t>
            </a:r>
          </a:p>
        </p:txBody>
      </p:sp>
    </p:spTree>
    <p:extLst>
      <p:ext uri="{BB962C8B-B14F-4D97-AF65-F5344CB8AC3E}">
        <p14:creationId xmlns:p14="http://schemas.microsoft.com/office/powerpoint/2010/main" val="13873420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 descr="A close-up of a planet&#10;&#10;Description automatically generated">
            <a:extLst>
              <a:ext uri="{FF2B5EF4-FFF2-40B4-BE49-F238E27FC236}">
                <a16:creationId xmlns:a16="http://schemas.microsoft.com/office/drawing/2014/main" id="{70B28495-1652-B5A8-F91A-B9EE666B297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Text">
            <a:extLst>
              <a:ext uri="{FF2B5EF4-FFF2-40B4-BE49-F238E27FC236}">
                <a16:creationId xmlns:a16="http://schemas.microsoft.com/office/drawing/2014/main" id="{7CA946A9-5208-24B5-D794-D1F9D8642E7F}"/>
              </a:ext>
            </a:extLst>
          </p:cNvPr>
          <p:cNvSpPr txBox="1">
            <a:spLocks/>
          </p:cNvSpPr>
          <p:nvPr/>
        </p:nvSpPr>
        <p:spPr>
          <a:xfrm>
            <a:off x="13016954" y="2948858"/>
            <a:ext cx="8256842" cy="25852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4000" dirty="0"/>
              <a:t>Bar chart shows uneven distribution of records across regions—North America, Asia more represented.</a:t>
            </a:r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2B76AFCB-3C92-B7A6-D912-199D4D8DBB38}"/>
              </a:ext>
            </a:extLst>
          </p:cNvPr>
          <p:cNvSpPr txBox="1">
            <a:spLocks/>
          </p:cNvSpPr>
          <p:nvPr/>
        </p:nvSpPr>
        <p:spPr>
          <a:xfrm>
            <a:off x="13883580" y="1306730"/>
            <a:ext cx="6523590" cy="84943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GB" sz="4800" dirty="0"/>
              <a:t>Bar Plot by Region</a:t>
            </a:r>
            <a:endParaRPr lang="en-US" sz="4800" dirty="0">
              <a:solidFill>
                <a:schemeClr val="tx1"/>
              </a:solidFill>
              <a:latin typeface="Outfit SemiBold" pitchFamily="2" charset="0"/>
              <a:ea typeface="Paytone One"/>
              <a:cs typeface="Poppins" pitchFamily="2" charset="77"/>
              <a:sym typeface="Paytone On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836" y="0"/>
            <a:ext cx="12517636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09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D52A5EC3-AB8C-DEB5-47D5-2212285DB8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5" name="Text">
            <a:extLst>
              <a:ext uri="{FF2B5EF4-FFF2-40B4-BE49-F238E27FC236}">
                <a16:creationId xmlns:a16="http://schemas.microsoft.com/office/drawing/2014/main" id="{D6E4E2CA-CB4E-2C9E-F962-2B7A0044E986}"/>
              </a:ext>
            </a:extLst>
          </p:cNvPr>
          <p:cNvSpPr txBox="1">
            <a:spLocks/>
          </p:cNvSpPr>
          <p:nvPr/>
        </p:nvSpPr>
        <p:spPr>
          <a:xfrm>
            <a:off x="2116184" y="4263540"/>
            <a:ext cx="9016094" cy="3385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4000" dirty="0">
                <a:solidFill>
                  <a:schemeClr val="tx1"/>
                </a:solidFill>
                <a:latin typeface="Outfit" pitchFamily="2" charset="0"/>
                <a:cs typeface="Poppins Light" pitchFamily="2" charset="77"/>
                <a:sym typeface="Quicksand"/>
              </a:rPr>
              <a:t>Heatmap shows strong inter-date correlation (Month, Day, Year), but weak link between temperature and individual date parts</a:t>
            </a:r>
            <a:endParaRPr lang="en-US" sz="4000" dirty="0">
              <a:solidFill>
                <a:schemeClr val="tx1"/>
              </a:solidFill>
              <a:latin typeface="Outfit" pitchFamily="2" charset="0"/>
              <a:cs typeface="Poppins Light" pitchFamily="2" charset="77"/>
              <a:sym typeface="Quicksand"/>
            </a:endParaRP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B77B3DB7-1711-DDA9-5207-CC3EBBFF1B5D}"/>
              </a:ext>
            </a:extLst>
          </p:cNvPr>
          <p:cNvSpPr txBox="1">
            <a:spLocks/>
          </p:cNvSpPr>
          <p:nvPr/>
        </p:nvSpPr>
        <p:spPr>
          <a:xfrm>
            <a:off x="2116184" y="1865070"/>
            <a:ext cx="11466466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>
                <a:solidFill>
                  <a:schemeClr val="tx2"/>
                </a:solidFill>
                <a:latin typeface="Outfit SemiBold" pitchFamily="2" charset="0"/>
                <a:sym typeface="Paytone One"/>
              </a:rPr>
              <a:t>Correlation Matrix</a:t>
            </a:r>
          </a:p>
        </p:txBody>
      </p:sp>
    </p:spTree>
    <p:extLst>
      <p:ext uri="{BB962C8B-B14F-4D97-AF65-F5344CB8AC3E}">
        <p14:creationId xmlns:p14="http://schemas.microsoft.com/office/powerpoint/2010/main" val="1812837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-up of a planet&#10;&#10;Description automatically generated">
            <a:extLst>
              <a:ext uri="{FF2B5EF4-FFF2-40B4-BE49-F238E27FC236}">
                <a16:creationId xmlns:a16="http://schemas.microsoft.com/office/drawing/2014/main" id="{2EA93DB2-98CC-123A-0605-E8C6D7604D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029"/>
          <a:stretch/>
        </p:blipFill>
        <p:spPr>
          <a:xfrm>
            <a:off x="0" y="-37323"/>
            <a:ext cx="24377650" cy="13716000"/>
          </a:xfrm>
        </p:spPr>
      </p:pic>
      <p:sp>
        <p:nvSpPr>
          <p:cNvPr id="2" name="TextBox 1"/>
          <p:cNvSpPr txBox="1"/>
          <p:nvPr/>
        </p:nvSpPr>
        <p:spPr>
          <a:xfrm>
            <a:off x="13500100" y="1466850"/>
            <a:ext cx="10877550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GB" sz="7200" b="1" dirty="0"/>
              <a:t>Key Trends &amp; Patterns</a:t>
            </a:r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D6E4E2CA-CB4E-2C9E-F962-2B7A0044E986}"/>
              </a:ext>
            </a:extLst>
          </p:cNvPr>
          <p:cNvSpPr txBox="1">
            <a:spLocks/>
          </p:cNvSpPr>
          <p:nvPr/>
        </p:nvSpPr>
        <p:spPr>
          <a:xfrm>
            <a:off x="14212934" y="4549290"/>
            <a:ext cx="9016094" cy="3385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4000" dirty="0">
                <a:solidFill>
                  <a:schemeClr val="tx1"/>
                </a:solidFill>
                <a:latin typeface="Outfit" pitchFamily="2" charset="0"/>
                <a:cs typeface="Poppins Light" pitchFamily="2" charset="77"/>
                <a:sym typeface="Quicksand"/>
              </a:rPr>
              <a:t>Temperature patterns reflect seasonal cycles; certain cities and regions show consistent profiles over time.</a:t>
            </a:r>
          </a:p>
          <a:p>
            <a:endParaRPr lang="en-GB" sz="4000" dirty="0">
              <a:solidFill>
                <a:schemeClr val="tx1"/>
              </a:solidFill>
              <a:latin typeface="Outfit" pitchFamily="2" charset="0"/>
              <a:cs typeface="Poppins Light" pitchFamily="2" charset="77"/>
              <a:sym typeface="Quicksand"/>
            </a:endParaRPr>
          </a:p>
        </p:txBody>
      </p:sp>
    </p:spTree>
    <p:extLst>
      <p:ext uri="{BB962C8B-B14F-4D97-AF65-F5344CB8AC3E}">
        <p14:creationId xmlns:p14="http://schemas.microsoft.com/office/powerpoint/2010/main" val="3480740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29C14115-0631-7650-1A57-DE4B7BA02D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6" name="Text">
            <a:extLst>
              <a:ext uri="{FF2B5EF4-FFF2-40B4-BE49-F238E27FC236}">
                <a16:creationId xmlns:a16="http://schemas.microsoft.com/office/drawing/2014/main" id="{A12B64E4-B7ED-3827-C88F-57A83BE2E682}"/>
              </a:ext>
            </a:extLst>
          </p:cNvPr>
          <p:cNvSpPr txBox="1">
            <a:spLocks/>
          </p:cNvSpPr>
          <p:nvPr/>
        </p:nvSpPr>
        <p:spPr>
          <a:xfrm>
            <a:off x="2002178" y="2697290"/>
            <a:ext cx="10780372" cy="1424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3100" dirty="0">
                <a:latin typeface="Outfit Light" pitchFamily="2" charset="0"/>
                <a:cs typeface="Poppins Light" pitchFamily="2" charset="77"/>
                <a:sym typeface="Quicksand"/>
              </a:rPr>
              <a:t>The Pearson correlation test was used to check relationships between average temperature and numerical variables:</a:t>
            </a:r>
            <a:endParaRPr lang="en-US" sz="3100" dirty="0">
              <a:latin typeface="Outfit Light" pitchFamily="2" charset="0"/>
              <a:cs typeface="Poppins Light" pitchFamily="2" charset="77"/>
              <a:sym typeface="Quicksand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F663FBD1-6468-30DA-C804-137688B7C071}"/>
              </a:ext>
            </a:extLst>
          </p:cNvPr>
          <p:cNvSpPr txBox="1">
            <a:spLocks/>
          </p:cNvSpPr>
          <p:nvPr/>
        </p:nvSpPr>
        <p:spPr>
          <a:xfrm>
            <a:off x="630578" y="1394858"/>
            <a:ext cx="12971122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>
                <a:solidFill>
                  <a:schemeClr val="tx2"/>
                </a:solidFill>
                <a:latin typeface="Outfit SemiBold" pitchFamily="2" charset="0"/>
                <a:sym typeface="Paytone One"/>
              </a:rPr>
              <a:t>4. Correlation Analysis</a:t>
            </a:r>
            <a:endParaRPr lang="en-US" dirty="0">
              <a:solidFill>
                <a:schemeClr val="tx2"/>
              </a:solidFill>
              <a:latin typeface="Outfit SemiBold" pitchFamily="2" charset="0"/>
              <a:sym typeface="Paytone One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559587"/>
              </p:ext>
            </p:extLst>
          </p:nvPr>
        </p:nvGraphicFramePr>
        <p:xfrm>
          <a:off x="2196039" y="5897880"/>
          <a:ext cx="17501660" cy="315849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395011">
                  <a:extLst>
                    <a:ext uri="{9D8B030D-6E8A-4147-A177-3AD203B41FA5}">
                      <a16:colId xmlns:a16="http://schemas.microsoft.com/office/drawing/2014/main" val="236610170"/>
                    </a:ext>
                  </a:extLst>
                </a:gridCol>
                <a:gridCol w="3676650">
                  <a:extLst>
                    <a:ext uri="{9D8B030D-6E8A-4147-A177-3AD203B41FA5}">
                      <a16:colId xmlns:a16="http://schemas.microsoft.com/office/drawing/2014/main" val="703003837"/>
                    </a:ext>
                  </a:extLst>
                </a:gridCol>
                <a:gridCol w="3486150">
                  <a:extLst>
                    <a:ext uri="{9D8B030D-6E8A-4147-A177-3AD203B41FA5}">
                      <a16:colId xmlns:a16="http://schemas.microsoft.com/office/drawing/2014/main" val="1168751614"/>
                    </a:ext>
                  </a:extLst>
                </a:gridCol>
                <a:gridCol w="7943849">
                  <a:extLst>
                    <a:ext uri="{9D8B030D-6E8A-4147-A177-3AD203B41FA5}">
                      <a16:colId xmlns:a16="http://schemas.microsoft.com/office/drawing/2014/main" val="1419846562"/>
                    </a:ext>
                  </a:extLst>
                </a:gridCol>
              </a:tblGrid>
              <a:tr h="640764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Variable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Correlation (r)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p-value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Interpretation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799207"/>
                  </a:ext>
                </a:extLst>
              </a:tr>
              <a:tr h="1329006">
                <a:tc>
                  <a:txBody>
                    <a:bodyPr/>
                    <a:lstStyle/>
                    <a:p>
                      <a:r>
                        <a:rPr lang="en-US" dirty="0" smtClean="0"/>
                        <a:t>Day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0.0064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2.2e-16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Very weak positive correlation, statistically significant.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75660"/>
                  </a:ext>
                </a:extLst>
              </a:tr>
              <a:tr h="640764">
                <a:tc>
                  <a:txBody>
                    <a:bodyPr/>
                    <a:lstStyle/>
                    <a:p>
                      <a:r>
                        <a:rPr lang="en-US" dirty="0" smtClean="0"/>
                        <a:t>Year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-0.044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2.2e-16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Very weak negative correlation, statistically significant.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231967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552700" y="10534650"/>
            <a:ext cx="10877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Although statistically significant due to large data size, these correlations are practically negligible.</a:t>
            </a:r>
          </a:p>
        </p:txBody>
      </p:sp>
    </p:spTree>
    <p:extLst>
      <p:ext uri="{BB962C8B-B14F-4D97-AF65-F5344CB8AC3E}">
        <p14:creationId xmlns:p14="http://schemas.microsoft.com/office/powerpoint/2010/main" val="368877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29C14115-0631-7650-1A57-DE4B7BA02D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6" name="Text">
            <a:extLst>
              <a:ext uri="{FF2B5EF4-FFF2-40B4-BE49-F238E27FC236}">
                <a16:creationId xmlns:a16="http://schemas.microsoft.com/office/drawing/2014/main" id="{A12B64E4-B7ED-3827-C88F-57A83BE2E682}"/>
              </a:ext>
            </a:extLst>
          </p:cNvPr>
          <p:cNvSpPr txBox="1">
            <a:spLocks/>
          </p:cNvSpPr>
          <p:nvPr/>
        </p:nvSpPr>
        <p:spPr>
          <a:xfrm>
            <a:off x="2002178" y="2697290"/>
            <a:ext cx="10780372" cy="14249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3100" dirty="0">
                <a:latin typeface="Outfit Light" pitchFamily="2" charset="0"/>
                <a:cs typeface="Poppins Light" pitchFamily="2" charset="77"/>
                <a:sym typeface="Quicksand"/>
              </a:rPr>
              <a:t>To assess the effect of categorical variables on average </a:t>
            </a:r>
            <a:r>
              <a:rPr lang="en-GB" sz="3100" dirty="0" smtClean="0">
                <a:latin typeface="Outfit Light" pitchFamily="2" charset="0"/>
                <a:cs typeface="Poppins Light" pitchFamily="2" charset="77"/>
                <a:sym typeface="Quicksand"/>
              </a:rPr>
              <a:t>temperature</a:t>
            </a:r>
            <a:endParaRPr lang="en-US" sz="3100" dirty="0">
              <a:latin typeface="Outfit Light" pitchFamily="2" charset="0"/>
              <a:cs typeface="Poppins Light" pitchFamily="2" charset="77"/>
              <a:sym typeface="Quicksand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F663FBD1-6468-30DA-C804-137688B7C071}"/>
              </a:ext>
            </a:extLst>
          </p:cNvPr>
          <p:cNvSpPr txBox="1">
            <a:spLocks/>
          </p:cNvSpPr>
          <p:nvPr/>
        </p:nvSpPr>
        <p:spPr>
          <a:xfrm>
            <a:off x="440078" y="921675"/>
            <a:ext cx="17981272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GB" dirty="0">
                <a:solidFill>
                  <a:schemeClr val="tx2"/>
                </a:solidFill>
                <a:latin typeface="Outfit SemiBold" pitchFamily="2" charset="0"/>
                <a:sym typeface="Paytone One"/>
              </a:rPr>
              <a:t>5. ANOVA (Analysis of Variance)</a:t>
            </a:r>
            <a:endParaRPr lang="en-US" dirty="0">
              <a:solidFill>
                <a:schemeClr val="tx2"/>
              </a:solidFill>
              <a:latin typeface="Outfit SemiBold" pitchFamily="2" charset="0"/>
              <a:sym typeface="Paytone One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8037730"/>
              </p:ext>
            </p:extLst>
          </p:nvPr>
        </p:nvGraphicFramePr>
        <p:xfrm>
          <a:off x="2196039" y="5197188"/>
          <a:ext cx="17806461" cy="553593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046600">
                  <a:extLst>
                    <a:ext uri="{9D8B030D-6E8A-4147-A177-3AD203B41FA5}">
                      <a16:colId xmlns:a16="http://schemas.microsoft.com/office/drawing/2014/main" val="236610170"/>
                    </a:ext>
                  </a:extLst>
                </a:gridCol>
                <a:gridCol w="2364333">
                  <a:extLst>
                    <a:ext uri="{9D8B030D-6E8A-4147-A177-3AD203B41FA5}">
                      <a16:colId xmlns:a16="http://schemas.microsoft.com/office/drawing/2014/main" val="83386965"/>
                    </a:ext>
                  </a:extLst>
                </a:gridCol>
                <a:gridCol w="2364333">
                  <a:extLst>
                    <a:ext uri="{9D8B030D-6E8A-4147-A177-3AD203B41FA5}">
                      <a16:colId xmlns:a16="http://schemas.microsoft.com/office/drawing/2014/main" val="703003837"/>
                    </a:ext>
                  </a:extLst>
                </a:gridCol>
                <a:gridCol w="2501862">
                  <a:extLst>
                    <a:ext uri="{9D8B030D-6E8A-4147-A177-3AD203B41FA5}">
                      <a16:colId xmlns:a16="http://schemas.microsoft.com/office/drawing/2014/main" val="1168751614"/>
                    </a:ext>
                  </a:extLst>
                </a:gridCol>
                <a:gridCol w="7529333">
                  <a:extLst>
                    <a:ext uri="{9D8B030D-6E8A-4147-A177-3AD203B41FA5}">
                      <a16:colId xmlns:a16="http://schemas.microsoft.com/office/drawing/2014/main" val="1419846562"/>
                    </a:ext>
                  </a:extLst>
                </a:gridCol>
              </a:tblGrid>
              <a:tr h="640764"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Variable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Df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F-value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p-value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>
                          <a:solidFill>
                            <a:schemeClr val="tx1"/>
                          </a:solidFill>
                        </a:rPr>
                        <a:t>Interpretation</a:t>
                      </a:r>
                      <a:endParaRPr lang="en-GB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799207"/>
                  </a:ext>
                </a:extLst>
              </a:tr>
              <a:tr h="1329006">
                <a:tc>
                  <a:txBody>
                    <a:bodyPr/>
                    <a:lstStyle/>
                    <a:p>
                      <a:r>
                        <a:rPr lang="en-US" dirty="0" smtClean="0"/>
                        <a:t>Region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90695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Significant differences in temperature between regions.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75660"/>
                  </a:ext>
                </a:extLst>
              </a:tr>
              <a:tr h="640764">
                <a:tc>
                  <a:txBody>
                    <a:bodyPr/>
                    <a:lstStyle/>
                    <a:p>
                      <a:r>
                        <a:rPr lang="en-US" dirty="0" smtClean="0"/>
                        <a:t>Country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8893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Significant differences in temperature between countries.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4231967"/>
                  </a:ext>
                </a:extLst>
              </a:tr>
              <a:tr h="640764">
                <a:tc>
                  <a:txBody>
                    <a:bodyPr/>
                    <a:lstStyle/>
                    <a:p>
                      <a:r>
                        <a:rPr lang="en-GB" dirty="0" smtClean="0"/>
                        <a:t>State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52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8809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Significant differences in temperature between states.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171"/>
                  </a:ext>
                </a:extLst>
              </a:tr>
              <a:tr h="640764">
                <a:tc>
                  <a:txBody>
                    <a:bodyPr/>
                    <a:lstStyle/>
                    <a:p>
                      <a:r>
                        <a:rPr lang="en-GB" dirty="0" smtClean="0"/>
                        <a:t>Month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125358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&lt; 2e-16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Strong seasonal variation in </a:t>
                      </a:r>
                      <a:r>
                        <a:rPr lang="en-GB" dirty="0" smtClean="0"/>
                        <a:t>temperature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6207544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196039" y="11808041"/>
            <a:ext cx="10877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Although statistically significant due to large data size, these correlations are practically negligible.</a:t>
            </a:r>
          </a:p>
        </p:txBody>
      </p:sp>
    </p:spTree>
    <p:extLst>
      <p:ext uri="{BB962C8B-B14F-4D97-AF65-F5344CB8AC3E}">
        <p14:creationId xmlns:p14="http://schemas.microsoft.com/office/powerpoint/2010/main" val="2702106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prism isContent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D52A5EC3-AB8C-DEB5-47D5-2212285DB8F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5" name="Text">
            <a:extLst>
              <a:ext uri="{FF2B5EF4-FFF2-40B4-BE49-F238E27FC236}">
                <a16:creationId xmlns:a16="http://schemas.microsoft.com/office/drawing/2014/main" id="{D6E4E2CA-CB4E-2C9E-F962-2B7A0044E986}"/>
              </a:ext>
            </a:extLst>
          </p:cNvPr>
          <p:cNvSpPr txBox="1">
            <a:spLocks/>
          </p:cNvSpPr>
          <p:nvPr/>
        </p:nvSpPr>
        <p:spPr>
          <a:xfrm>
            <a:off x="12993822" y="2575385"/>
            <a:ext cx="10167803" cy="3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4400" dirty="0">
                <a:solidFill>
                  <a:schemeClr val="tx1"/>
                </a:solidFill>
                <a:latin typeface="Outfit" pitchFamily="2" charset="0"/>
                <a:cs typeface="Poppins Light" pitchFamily="2" charset="77"/>
                <a:sym typeface="Quicksand"/>
              </a:rPr>
              <a:t>The dataset offers significant value for climate pattern analysis and supports environmental research through visual and statistical insights.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B77B3DB7-1711-DDA9-5207-CC3EBBFF1B5D}"/>
              </a:ext>
            </a:extLst>
          </p:cNvPr>
          <p:cNvSpPr txBox="1">
            <a:spLocks/>
          </p:cNvSpPr>
          <p:nvPr/>
        </p:nvSpPr>
        <p:spPr>
          <a:xfrm>
            <a:off x="2116184" y="1865070"/>
            <a:ext cx="10072641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 smtClean="0">
                <a:solidFill>
                  <a:schemeClr val="tx2"/>
                </a:solidFill>
                <a:latin typeface="Outfit SemiBold" pitchFamily="2" charset="0"/>
                <a:sym typeface="Paytone One"/>
              </a:rPr>
              <a:t>CONCLUSION</a:t>
            </a:r>
            <a:endParaRPr lang="en-US" dirty="0">
              <a:solidFill>
                <a:schemeClr val="tx2"/>
              </a:solidFill>
              <a:latin typeface="Outfit SemiBold" pitchFamily="2" charset="0"/>
              <a:sym typeface="Paytone One"/>
            </a:endParaRPr>
          </a:p>
        </p:txBody>
      </p:sp>
    </p:spTree>
    <p:extLst>
      <p:ext uri="{BB962C8B-B14F-4D97-AF65-F5344CB8AC3E}">
        <p14:creationId xmlns:p14="http://schemas.microsoft.com/office/powerpoint/2010/main" val="177686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-up of a planet&#10;&#10;Description automatically generated">
            <a:extLst>
              <a:ext uri="{FF2B5EF4-FFF2-40B4-BE49-F238E27FC236}">
                <a16:creationId xmlns:a16="http://schemas.microsoft.com/office/drawing/2014/main" id="{C0ECF090-40AE-36CB-4263-F20FE1A7E5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7322"/>
            <a:ext cx="24377650" cy="13716000"/>
          </a:xfr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0C031DCD-92BF-A6BE-5D07-677BCC9FEE62}"/>
              </a:ext>
            </a:extLst>
          </p:cNvPr>
          <p:cNvSpPr/>
          <p:nvPr/>
        </p:nvSpPr>
        <p:spPr>
          <a:xfrm rot="5400000">
            <a:off x="1470077" y="715538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4B7DE4DB-A003-2D87-8B0A-9A4E7D0816D6}"/>
              </a:ext>
            </a:extLst>
          </p:cNvPr>
          <p:cNvSpPr/>
          <p:nvPr/>
        </p:nvSpPr>
        <p:spPr>
          <a:xfrm rot="5400000">
            <a:off x="2326111" y="715538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AC870C31-9546-D95E-8EA0-B2C8DF128337}"/>
              </a:ext>
            </a:extLst>
          </p:cNvPr>
          <p:cNvSpPr/>
          <p:nvPr/>
        </p:nvSpPr>
        <p:spPr>
          <a:xfrm rot="5400000">
            <a:off x="3201735" y="715537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FF6325A1-CD35-0F8C-442C-5527260799AD}"/>
              </a:ext>
            </a:extLst>
          </p:cNvPr>
          <p:cNvSpPr txBox="1">
            <a:spLocks/>
          </p:cNvSpPr>
          <p:nvPr/>
        </p:nvSpPr>
        <p:spPr>
          <a:xfrm>
            <a:off x="1470077" y="7077710"/>
            <a:ext cx="22136372" cy="3785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 algn="r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US" sz="3600" b="1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Justification</a:t>
            </a:r>
            <a:r>
              <a:rPr lang="en-US" sz="3600" b="1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:</a:t>
            </a:r>
          </a:p>
          <a:p>
            <a:pPr algn="l"/>
            <a:r>
              <a:rPr lang="en-GB" sz="36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This </a:t>
            </a:r>
            <a:r>
              <a:rPr lang="en-GB" sz="36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dataset contains over 2.8 million records of daily average temperatures from various global cities. It is highly suitable </a:t>
            </a:r>
            <a:r>
              <a:rPr lang="en-GB" sz="36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for environmental </a:t>
            </a:r>
            <a:r>
              <a:rPr lang="en-GB" sz="36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science studies due to its temporal and geographical richness. It allows us to analyze climate trends, compare temperature profiles across continents, and potentially correlate temperature with environmental or agricultural events.</a:t>
            </a:r>
            <a:endParaRPr lang="en-US" sz="3600" dirty="0">
              <a:solidFill>
                <a:schemeClr val="tx2"/>
              </a:solidFill>
              <a:latin typeface="Outfit Light" pitchFamily="2" charset="0"/>
              <a:cs typeface="Poppins Light" pitchFamily="2" charset="77"/>
            </a:endParaRPr>
          </a:p>
        </p:txBody>
      </p:sp>
      <p:sp>
        <p:nvSpPr>
          <p:cNvPr id="9" name="TextBox 18">
            <a:extLst>
              <a:ext uri="{FF2B5EF4-FFF2-40B4-BE49-F238E27FC236}">
                <a16:creationId xmlns:a16="http://schemas.microsoft.com/office/drawing/2014/main" id="{AB549286-FE4C-E58E-C067-C0B85DCB346F}"/>
              </a:ext>
            </a:extLst>
          </p:cNvPr>
          <p:cNvSpPr txBox="1">
            <a:spLocks/>
          </p:cNvSpPr>
          <p:nvPr/>
        </p:nvSpPr>
        <p:spPr>
          <a:xfrm>
            <a:off x="317241" y="2863027"/>
            <a:ext cx="21572375" cy="15142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pPr algn="r"/>
            <a:r>
              <a:rPr lang="en-US" sz="9600" dirty="0">
                <a:solidFill>
                  <a:schemeClr val="tx2"/>
                </a:solidFill>
                <a:latin typeface="Outfit" pitchFamily="2" charset="0"/>
                <a:sym typeface="Paytone One"/>
              </a:rPr>
              <a:t> Dataset Source </a:t>
            </a:r>
            <a:r>
              <a:rPr lang="en-US" sz="9600" dirty="0" smtClean="0">
                <a:solidFill>
                  <a:schemeClr val="tx2"/>
                </a:solidFill>
                <a:latin typeface="Outfit" pitchFamily="2" charset="0"/>
                <a:sym typeface="Paytone One"/>
              </a:rPr>
              <a:t>and </a:t>
            </a:r>
            <a:r>
              <a:rPr lang="en-US" sz="9600" dirty="0">
                <a:solidFill>
                  <a:schemeClr val="tx2"/>
                </a:solidFill>
                <a:latin typeface="Outfit" pitchFamily="2" charset="0"/>
                <a:sym typeface="Paytone One"/>
              </a:rPr>
              <a:t>Justification</a:t>
            </a:r>
          </a:p>
        </p:txBody>
      </p:sp>
      <p:sp>
        <p:nvSpPr>
          <p:cNvPr id="10" name="TextBox 18">
            <a:extLst>
              <a:ext uri="{FF2B5EF4-FFF2-40B4-BE49-F238E27FC236}">
                <a16:creationId xmlns:a16="http://schemas.microsoft.com/office/drawing/2014/main" id="{FF6325A1-CD35-0F8C-442C-5527260799AD}"/>
              </a:ext>
            </a:extLst>
          </p:cNvPr>
          <p:cNvSpPr txBox="1">
            <a:spLocks/>
          </p:cNvSpPr>
          <p:nvPr/>
        </p:nvSpPr>
        <p:spPr>
          <a:xfrm>
            <a:off x="1470077" y="4843294"/>
            <a:ext cx="22528258" cy="160502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 algn="r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just"/>
            <a:r>
              <a:rPr lang="en-US" sz="4000" b="1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Dataset:</a:t>
            </a:r>
            <a:endParaRPr lang="en-US" sz="3100" dirty="0">
              <a:solidFill>
                <a:schemeClr val="tx2"/>
              </a:solidFill>
              <a:latin typeface="Outfit Light" pitchFamily="2" charset="0"/>
              <a:cs typeface="Poppins Light" pitchFamily="2" charset="77"/>
            </a:endParaRPr>
          </a:p>
          <a:p>
            <a:pPr algn="just"/>
            <a:r>
              <a:rPr lang="en-US" sz="31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City </a:t>
            </a:r>
            <a:r>
              <a:rPr lang="en-US" sz="31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Temperature </a:t>
            </a:r>
            <a:r>
              <a:rPr lang="en-US" sz="31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DatasetKaggle</a:t>
            </a:r>
            <a:r>
              <a:rPr lang="en-US" sz="31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( </a:t>
            </a:r>
            <a:r>
              <a:rPr lang="en-US" sz="31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hlinkClick r:id="rId3"/>
              </a:rPr>
              <a:t>https</a:t>
            </a:r>
            <a:r>
              <a:rPr lang="en-US" sz="31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hlinkClick r:id="rId3"/>
              </a:rPr>
              <a:t>://</a:t>
            </a:r>
            <a:r>
              <a:rPr lang="en-US" sz="31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hlinkClick r:id="rId3"/>
              </a:rPr>
              <a:t>www.kaggle.com/datasets/sudalairajkumar/daily-temperature-of-major-cities</a:t>
            </a:r>
            <a:r>
              <a:rPr lang="en-US" sz="310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 ) </a:t>
            </a:r>
            <a:endParaRPr lang="en-US" sz="3100" dirty="0">
              <a:solidFill>
                <a:schemeClr val="tx2"/>
              </a:solidFill>
              <a:latin typeface="Outfit Light" pitchFamily="2" charset="0"/>
              <a:cs typeface="Poppi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97692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A17C1A2C-C292-9D4B-3F19-C9D06ABF976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D377D6-6691-900A-7569-3A3ACF6BAE8C}"/>
              </a:ext>
            </a:extLst>
          </p:cNvPr>
          <p:cNvSpPr txBox="1"/>
          <p:nvPr/>
        </p:nvSpPr>
        <p:spPr>
          <a:xfrm>
            <a:off x="13028455" y="3709251"/>
            <a:ext cx="8786516" cy="38841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36000"/>
              </a:lnSpc>
              <a:spcBef>
                <a:spcPts val="1200"/>
              </a:spcBef>
              <a:spcAft>
                <a:spcPts val="0"/>
              </a:spcAft>
              <a:defRPr sz="3100">
                <a:latin typeface="Montserrat" pitchFamily="2" charset="77"/>
              </a:defRPr>
            </a:lvl1pPr>
          </a:lstStyle>
          <a:p>
            <a:pPr>
              <a:lnSpc>
                <a:spcPct val="140000"/>
              </a:lnSpc>
            </a:pPr>
            <a:r>
              <a:rPr lang="en-GB" sz="4400" dirty="0">
                <a:solidFill>
                  <a:schemeClr val="tx2"/>
                </a:solidFill>
                <a:latin typeface="Outfit" pitchFamily="2" charset="0"/>
                <a:cs typeface="Poppins Light" pitchFamily="2" charset="77"/>
              </a:rPr>
              <a:t>This project explores the City Temperature dataset from Kaggle to analyze global temperature trends for environmental insights.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734CF-2E1A-731F-866E-E21AD07ED07E}"/>
              </a:ext>
            </a:extLst>
          </p:cNvPr>
          <p:cNvSpPr txBox="1"/>
          <p:nvPr/>
        </p:nvSpPr>
        <p:spPr>
          <a:xfrm>
            <a:off x="3777003" y="2756751"/>
            <a:ext cx="8207469" cy="1378839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 algn="r">
              <a:defRPr sz="7200">
                <a:solidFill>
                  <a:schemeClr val="tx2"/>
                </a:solidFill>
                <a:latin typeface="Heebo Medium" pitchFamily="2" charset="-79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 algn="ctr">
              <a:lnSpc>
                <a:spcPct val="110000"/>
              </a:lnSpc>
            </a:pPr>
            <a:r>
              <a:rPr lang="en-US" sz="8000" b="1" dirty="0">
                <a:latin typeface="Outfit" pitchFamily="2" charset="0"/>
                <a:cs typeface="Space Grotesk" pitchFamily="2" charset="7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225524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EDB184BB-CCE5-154F-DDB7-DC0FD847ACC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7322"/>
            <a:ext cx="24377650" cy="13716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EAAB79-4C99-143F-859E-B5225A68337F}"/>
              </a:ext>
            </a:extLst>
          </p:cNvPr>
          <p:cNvSpPr txBox="1"/>
          <p:nvPr/>
        </p:nvSpPr>
        <p:spPr>
          <a:xfrm>
            <a:off x="3065672" y="10194801"/>
            <a:ext cx="5917517" cy="2693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solidFill>
                  <a:schemeClr val="bg1"/>
                </a:solidFill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Region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 Country,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State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City</a:t>
            </a:r>
            <a:endParaRPr lang="en-US" sz="3100" spc="0" dirty="0">
              <a:solidFill>
                <a:schemeClr val="tx2"/>
              </a:solidFill>
              <a:latin typeface="Outfit Light" pitchFamily="2" charset="0"/>
              <a:cs typeface="Poppins Light" pitchFamily="2" charset="7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25C91B-8CE8-3FFF-9FBD-D8C4C6D7CB9C}"/>
              </a:ext>
            </a:extLst>
          </p:cNvPr>
          <p:cNvSpPr txBox="1"/>
          <p:nvPr/>
        </p:nvSpPr>
        <p:spPr>
          <a:xfrm>
            <a:off x="13383869" y="10335899"/>
            <a:ext cx="5917517" cy="26930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solidFill>
                  <a:schemeClr val="bg1"/>
                </a:solidFill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Month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Day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Year</a:t>
            </a:r>
          </a:p>
          <a:p>
            <a:pPr marL="457200" indent="-457200"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3100" spc="0" dirty="0" smtClean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</a:rPr>
              <a:t>AvgTemperature</a:t>
            </a:r>
            <a:endParaRPr lang="en-US" sz="3100" spc="0" dirty="0">
              <a:solidFill>
                <a:schemeClr val="tx2"/>
              </a:solidFill>
              <a:latin typeface="Outfit Light" pitchFamily="2" charset="0"/>
              <a:cs typeface="Poppins Light" pitchFamily="2" charset="7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60E38-950F-3E66-073E-6B4A5E2CF2D4}"/>
              </a:ext>
            </a:extLst>
          </p:cNvPr>
          <p:cNvSpPr txBox="1"/>
          <p:nvPr/>
        </p:nvSpPr>
        <p:spPr>
          <a:xfrm>
            <a:off x="737054" y="8982023"/>
            <a:ext cx="5917518" cy="9607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solidFill>
                  <a:schemeClr val="bg1"/>
                </a:solidFill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algn="ctr"/>
            <a:r>
              <a:rPr lang="en-US" sz="4400" b="1" dirty="0" smtClean="0">
                <a:solidFill>
                  <a:schemeClr val="tx2"/>
                </a:solidFill>
                <a:latin typeface="Outfit" pitchFamily="2" charset="0"/>
                <a:cs typeface="Poppins" pitchFamily="2" charset="77"/>
              </a:rPr>
              <a:t>Character</a:t>
            </a:r>
            <a:endParaRPr lang="en-US" sz="4400" b="1" dirty="0">
              <a:solidFill>
                <a:schemeClr val="tx2"/>
              </a:solidFill>
              <a:latin typeface="Outfit" pitchFamily="2" charset="0"/>
              <a:cs typeface="Poppins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BACF5D-1749-08DB-901E-CED5C462C16D}"/>
              </a:ext>
            </a:extLst>
          </p:cNvPr>
          <p:cNvSpPr txBox="1"/>
          <p:nvPr/>
        </p:nvSpPr>
        <p:spPr>
          <a:xfrm>
            <a:off x="11195499" y="8936489"/>
            <a:ext cx="5917518" cy="96071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en-US"/>
            </a:defPPr>
            <a:lvl1pPr>
              <a:lnSpc>
                <a:spcPct val="145000"/>
              </a:lnSpc>
              <a:spcBef>
                <a:spcPts val="1200"/>
              </a:spcBef>
              <a:spcAft>
                <a:spcPts val="600"/>
              </a:spcAft>
              <a:defRPr sz="2900" spc="300">
                <a:solidFill>
                  <a:schemeClr val="bg1"/>
                </a:solidFill>
                <a:latin typeface="Poppins ExtraLight" pitchFamily="2" charset="77"/>
                <a:cs typeface="Poppins ExtraLight" pitchFamily="2" charset="77"/>
              </a:defRPr>
            </a:lvl1pPr>
          </a:lstStyle>
          <a:p>
            <a:pPr algn="ctr"/>
            <a:r>
              <a:rPr lang="en-US" sz="4400" b="1" dirty="0">
                <a:solidFill>
                  <a:schemeClr val="tx2"/>
                </a:solidFill>
                <a:latin typeface="Outfit" pitchFamily="2" charset="0"/>
                <a:cs typeface="Poppins" pitchFamily="2" charset="77"/>
              </a:rPr>
              <a:t>Numeric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B2987C7-E004-DF49-4F0C-8A8B4502BF36}"/>
              </a:ext>
            </a:extLst>
          </p:cNvPr>
          <p:cNvSpPr txBox="1"/>
          <p:nvPr/>
        </p:nvSpPr>
        <p:spPr>
          <a:xfrm>
            <a:off x="1968695" y="6020618"/>
            <a:ext cx="14028988" cy="160011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>
            <a:defPPr>
              <a:defRPr lang="en-US"/>
            </a:defPPr>
            <a:lvl1pPr>
              <a:defRPr sz="7350" b="1">
                <a:solidFill>
                  <a:schemeClr val="tx2"/>
                </a:solidFill>
                <a:latin typeface="Montserrat" pitchFamily="2" charset="77"/>
                <a:ea typeface="Arimo" panose="020B0604020202020204" pitchFamily="34" charset="0"/>
                <a:cs typeface="Arimo" panose="020B0604020202020204" pitchFamily="34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US" sz="9500" dirty="0">
                <a:latin typeface="Outfit" pitchFamily="2" charset="0"/>
              </a:rPr>
              <a:t>Variable Types</a:t>
            </a:r>
          </a:p>
        </p:txBody>
      </p:sp>
    </p:spTree>
    <p:extLst>
      <p:ext uri="{BB962C8B-B14F-4D97-AF65-F5344CB8AC3E}">
        <p14:creationId xmlns:p14="http://schemas.microsoft.com/office/powerpoint/2010/main" val="14349962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close-up of a planet&#10;&#10;Description automatically generated">
            <a:extLst>
              <a:ext uri="{FF2B5EF4-FFF2-40B4-BE49-F238E27FC236}">
                <a16:creationId xmlns:a16="http://schemas.microsoft.com/office/drawing/2014/main" id="{DBC09066-BBEA-61AE-4FE9-C050020DEA6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37323"/>
            <a:ext cx="24377650" cy="13716000"/>
          </a:xfr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EA10E116-73DF-F0EB-A189-EE45D4863678}"/>
              </a:ext>
            </a:extLst>
          </p:cNvPr>
          <p:cNvSpPr/>
          <p:nvPr/>
        </p:nvSpPr>
        <p:spPr>
          <a:xfrm rot="5400000">
            <a:off x="20787986" y="1827539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EF9906D5-4240-F399-AFFA-2EDA690A0831}"/>
              </a:ext>
            </a:extLst>
          </p:cNvPr>
          <p:cNvSpPr/>
          <p:nvPr/>
        </p:nvSpPr>
        <p:spPr>
          <a:xfrm rot="5400000">
            <a:off x="16708627" y="10724881"/>
            <a:ext cx="386997" cy="386997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F2654CD1-86EC-F025-11C2-47061F1B911C}"/>
              </a:ext>
            </a:extLst>
          </p:cNvPr>
          <p:cNvSpPr txBox="1">
            <a:spLocks/>
          </p:cNvSpPr>
          <p:nvPr/>
        </p:nvSpPr>
        <p:spPr>
          <a:xfrm>
            <a:off x="14481110" y="5799220"/>
            <a:ext cx="8610265" cy="3385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4000" dirty="0"/>
              <a:t>The dataset contains over 2.8 million records from global cities, including daily temperature, location, and time information.</a:t>
            </a:r>
          </a:p>
        </p:txBody>
      </p:sp>
      <p:sp>
        <p:nvSpPr>
          <p:cNvPr id="7" name="TextBox 18">
            <a:extLst>
              <a:ext uri="{FF2B5EF4-FFF2-40B4-BE49-F238E27FC236}">
                <a16:creationId xmlns:a16="http://schemas.microsoft.com/office/drawing/2014/main" id="{75EEFC50-7F5A-220D-9254-939FC9905963}"/>
              </a:ext>
            </a:extLst>
          </p:cNvPr>
          <p:cNvSpPr txBox="1">
            <a:spLocks/>
          </p:cNvSpPr>
          <p:nvPr/>
        </p:nvSpPr>
        <p:spPr>
          <a:xfrm>
            <a:off x="11944684" y="4099115"/>
            <a:ext cx="10497305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>
                <a:solidFill>
                  <a:schemeClr val="accent6"/>
                </a:solidFill>
                <a:latin typeface="Outfit" pitchFamily="2" charset="0"/>
                <a:sym typeface="Paytone One"/>
              </a:rPr>
              <a:t>Dataset Overview</a:t>
            </a:r>
          </a:p>
        </p:txBody>
      </p:sp>
    </p:spTree>
    <p:extLst>
      <p:ext uri="{BB962C8B-B14F-4D97-AF65-F5344CB8AC3E}">
        <p14:creationId xmlns:p14="http://schemas.microsoft.com/office/powerpoint/2010/main" val="25915178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ED7E82D3-1386-D9C0-45CA-2DEE99493EA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24377650" cy="13716000"/>
          </a:xfrm>
        </p:spPr>
      </p:pic>
      <p:sp>
        <p:nvSpPr>
          <p:cNvPr id="7" name="Freeform 6">
            <a:extLst>
              <a:ext uri="{FF2B5EF4-FFF2-40B4-BE49-F238E27FC236}">
                <a16:creationId xmlns:a16="http://schemas.microsoft.com/office/drawing/2014/main" id="{A8B2F31B-6CEA-9D7F-D707-45FA6A3FAEFF}"/>
              </a:ext>
            </a:extLst>
          </p:cNvPr>
          <p:cNvSpPr/>
          <p:nvPr/>
        </p:nvSpPr>
        <p:spPr>
          <a:xfrm rot="5400000">
            <a:off x="20787986" y="1827539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D0349DDD-0DA2-0789-1C30-9D26C221DC71}"/>
              </a:ext>
            </a:extLst>
          </p:cNvPr>
          <p:cNvSpPr/>
          <p:nvPr/>
        </p:nvSpPr>
        <p:spPr>
          <a:xfrm rot="5400000">
            <a:off x="16708627" y="10724881"/>
            <a:ext cx="386997" cy="386997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98183BE7-CDD0-7499-C6BA-A26558F65F08}"/>
              </a:ext>
            </a:extLst>
          </p:cNvPr>
          <p:cNvSpPr/>
          <p:nvPr/>
        </p:nvSpPr>
        <p:spPr>
          <a:xfrm rot="5400000">
            <a:off x="10371623" y="5250208"/>
            <a:ext cx="639895" cy="639895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9269B3A7-A374-6829-72A6-85178E187C31}"/>
              </a:ext>
            </a:extLst>
          </p:cNvPr>
          <p:cNvSpPr/>
          <p:nvPr/>
        </p:nvSpPr>
        <p:spPr>
          <a:xfrm rot="5400000">
            <a:off x="13331018" y="1161839"/>
            <a:ext cx="386997" cy="386997"/>
          </a:xfrm>
          <a:custGeom>
            <a:avLst/>
            <a:gdLst>
              <a:gd name="connsiteX0" fmla="*/ 408125 w 816252"/>
              <a:gd name="connsiteY0" fmla="*/ 816252 h 816252"/>
              <a:gd name="connsiteX1" fmla="*/ 408126 w 816252"/>
              <a:gd name="connsiteY1" fmla="*/ 816252 h 816252"/>
              <a:gd name="connsiteX2" fmla="*/ 408126 w 816252"/>
              <a:gd name="connsiteY2" fmla="*/ 816252 h 816252"/>
              <a:gd name="connsiteX3" fmla="*/ 0 w 816252"/>
              <a:gd name="connsiteY3" fmla="*/ 408127 h 816252"/>
              <a:gd name="connsiteX4" fmla="*/ 4833 w 816252"/>
              <a:gd name="connsiteY4" fmla="*/ 384190 h 816252"/>
              <a:gd name="connsiteX5" fmla="*/ 61499 w 816252"/>
              <a:gd name="connsiteY5" fmla="*/ 346629 h 816252"/>
              <a:gd name="connsiteX6" fmla="*/ 346627 w 816252"/>
              <a:gd name="connsiteY6" fmla="*/ 346629 h 816252"/>
              <a:gd name="connsiteX7" fmla="*/ 346627 w 816252"/>
              <a:gd name="connsiteY7" fmla="*/ 61498 h 816252"/>
              <a:gd name="connsiteX8" fmla="*/ 408126 w 816252"/>
              <a:gd name="connsiteY8" fmla="*/ 0 h 816252"/>
              <a:gd name="connsiteX9" fmla="*/ 408126 w 816252"/>
              <a:gd name="connsiteY9" fmla="*/ 2 h 816252"/>
              <a:gd name="connsiteX10" fmla="*/ 469625 w 816252"/>
              <a:gd name="connsiteY10" fmla="*/ 61500 h 816252"/>
              <a:gd name="connsiteX11" fmla="*/ 469625 w 816252"/>
              <a:gd name="connsiteY11" fmla="*/ 346629 h 816252"/>
              <a:gd name="connsiteX12" fmla="*/ 754753 w 816252"/>
              <a:gd name="connsiteY12" fmla="*/ 346629 h 816252"/>
              <a:gd name="connsiteX13" fmla="*/ 816252 w 816252"/>
              <a:gd name="connsiteY13" fmla="*/ 408128 h 816252"/>
              <a:gd name="connsiteX14" fmla="*/ 816251 w 816252"/>
              <a:gd name="connsiteY14" fmla="*/ 408128 h 816252"/>
              <a:gd name="connsiteX15" fmla="*/ 754752 w 816252"/>
              <a:gd name="connsiteY15" fmla="*/ 469627 h 816252"/>
              <a:gd name="connsiteX16" fmla="*/ 469624 w 816252"/>
              <a:gd name="connsiteY16" fmla="*/ 469627 h 816252"/>
              <a:gd name="connsiteX17" fmla="*/ 469624 w 816252"/>
              <a:gd name="connsiteY17" fmla="*/ 754753 h 816252"/>
              <a:gd name="connsiteX18" fmla="*/ 432063 w 816252"/>
              <a:gd name="connsiteY18" fmla="*/ 811419 h 816252"/>
              <a:gd name="connsiteX19" fmla="*/ 408126 w 816252"/>
              <a:gd name="connsiteY19" fmla="*/ 816252 h 816252"/>
              <a:gd name="connsiteX20" fmla="*/ 384188 w 816252"/>
              <a:gd name="connsiteY20" fmla="*/ 811419 h 816252"/>
              <a:gd name="connsiteX21" fmla="*/ 346627 w 816252"/>
              <a:gd name="connsiteY21" fmla="*/ 754753 h 816252"/>
              <a:gd name="connsiteX22" fmla="*/ 346627 w 816252"/>
              <a:gd name="connsiteY22" fmla="*/ 469626 h 816252"/>
              <a:gd name="connsiteX23" fmla="*/ 61499 w 816252"/>
              <a:gd name="connsiteY23" fmla="*/ 469626 h 816252"/>
              <a:gd name="connsiteX24" fmla="*/ 4833 w 816252"/>
              <a:gd name="connsiteY24" fmla="*/ 432065 h 816252"/>
              <a:gd name="connsiteX25" fmla="*/ 0 w 816252"/>
              <a:gd name="connsiteY25" fmla="*/ 408128 h 816252"/>
              <a:gd name="connsiteX26" fmla="*/ 0 w 816252"/>
              <a:gd name="connsiteY26" fmla="*/ 408127 h 816252"/>
              <a:gd name="connsiteX27" fmla="*/ 0 w 816252"/>
              <a:gd name="connsiteY27" fmla="*/ 408127 h 816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16252" h="816252">
                <a:moveTo>
                  <a:pt x="408125" y="816252"/>
                </a:moveTo>
                <a:lnTo>
                  <a:pt x="408126" y="816252"/>
                </a:lnTo>
                <a:lnTo>
                  <a:pt x="408126" y="816252"/>
                </a:lnTo>
                <a:close/>
                <a:moveTo>
                  <a:pt x="0" y="408127"/>
                </a:moveTo>
                <a:lnTo>
                  <a:pt x="4833" y="384190"/>
                </a:lnTo>
                <a:cubicBezTo>
                  <a:pt x="14169" y="362117"/>
                  <a:pt x="36025" y="346629"/>
                  <a:pt x="61499" y="346629"/>
                </a:cubicBezTo>
                <a:lnTo>
                  <a:pt x="346627" y="346629"/>
                </a:lnTo>
                <a:lnTo>
                  <a:pt x="346627" y="61498"/>
                </a:lnTo>
                <a:cubicBezTo>
                  <a:pt x="346627" y="27534"/>
                  <a:pt x="374161" y="0"/>
                  <a:pt x="408126" y="0"/>
                </a:cubicBezTo>
                <a:lnTo>
                  <a:pt x="408126" y="2"/>
                </a:lnTo>
                <a:cubicBezTo>
                  <a:pt x="442091" y="2"/>
                  <a:pt x="469625" y="27534"/>
                  <a:pt x="469625" y="61500"/>
                </a:cubicBezTo>
                <a:lnTo>
                  <a:pt x="469625" y="346629"/>
                </a:lnTo>
                <a:lnTo>
                  <a:pt x="754753" y="346629"/>
                </a:lnTo>
                <a:cubicBezTo>
                  <a:pt x="788718" y="346629"/>
                  <a:pt x="816252" y="374163"/>
                  <a:pt x="816252" y="408128"/>
                </a:cubicBezTo>
                <a:lnTo>
                  <a:pt x="816251" y="408128"/>
                </a:lnTo>
                <a:cubicBezTo>
                  <a:pt x="816251" y="442093"/>
                  <a:pt x="788717" y="469627"/>
                  <a:pt x="754752" y="469627"/>
                </a:cubicBezTo>
                <a:lnTo>
                  <a:pt x="469624" y="469627"/>
                </a:lnTo>
                <a:lnTo>
                  <a:pt x="469624" y="754753"/>
                </a:lnTo>
                <a:cubicBezTo>
                  <a:pt x="469624" y="780227"/>
                  <a:pt x="454136" y="802083"/>
                  <a:pt x="432063" y="811419"/>
                </a:cubicBezTo>
                <a:lnTo>
                  <a:pt x="408126" y="816252"/>
                </a:lnTo>
                <a:lnTo>
                  <a:pt x="384188" y="811419"/>
                </a:lnTo>
                <a:cubicBezTo>
                  <a:pt x="362115" y="802083"/>
                  <a:pt x="346627" y="780227"/>
                  <a:pt x="346627" y="754753"/>
                </a:cubicBezTo>
                <a:lnTo>
                  <a:pt x="346627" y="469626"/>
                </a:lnTo>
                <a:lnTo>
                  <a:pt x="61499" y="469626"/>
                </a:lnTo>
                <a:cubicBezTo>
                  <a:pt x="36025" y="469626"/>
                  <a:pt x="14169" y="454138"/>
                  <a:pt x="4833" y="432065"/>
                </a:cubicBezTo>
                <a:close/>
                <a:moveTo>
                  <a:pt x="0" y="408128"/>
                </a:moveTo>
                <a:lnTo>
                  <a:pt x="0" y="408127"/>
                </a:lnTo>
                <a:lnTo>
                  <a:pt x="0" y="40812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18">
            <a:extLst>
              <a:ext uri="{FF2B5EF4-FFF2-40B4-BE49-F238E27FC236}">
                <a16:creationId xmlns:a16="http://schemas.microsoft.com/office/drawing/2014/main" id="{DE304E3B-7B42-E676-1A36-F5E590D99781}"/>
              </a:ext>
            </a:extLst>
          </p:cNvPr>
          <p:cNvSpPr txBox="1">
            <a:spLocks/>
          </p:cNvSpPr>
          <p:nvPr/>
        </p:nvSpPr>
        <p:spPr>
          <a:xfrm>
            <a:off x="12260424" y="5247925"/>
            <a:ext cx="10133045" cy="4505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 algn="r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GB" sz="54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Removed duplicates, handled missing values with </a:t>
            </a:r>
            <a:r>
              <a:rPr lang="en-GB" sz="5400" dirty="0" err="1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na.omit</a:t>
            </a:r>
            <a:r>
              <a:rPr lang="en-GB" sz="54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(), and filtered out incomplete rows. Ensured unique, clean entries.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55C6AD78-21AD-B7B5-DB1B-6648EA3EE981}"/>
              </a:ext>
            </a:extLst>
          </p:cNvPr>
          <p:cNvSpPr txBox="1">
            <a:spLocks/>
          </p:cNvSpPr>
          <p:nvPr/>
        </p:nvSpPr>
        <p:spPr>
          <a:xfrm>
            <a:off x="4035970" y="1548836"/>
            <a:ext cx="10254187" cy="24006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>
                <a:solidFill>
                  <a:schemeClr val="tx2"/>
                </a:solidFill>
                <a:latin typeface="Outfit" pitchFamily="2" charset="0"/>
                <a:sym typeface="Paytone One"/>
              </a:rPr>
              <a:t>Data Cleaning Summary</a:t>
            </a:r>
          </a:p>
        </p:txBody>
      </p:sp>
    </p:spTree>
    <p:extLst>
      <p:ext uri="{BB962C8B-B14F-4D97-AF65-F5344CB8AC3E}">
        <p14:creationId xmlns:p14="http://schemas.microsoft.com/office/powerpoint/2010/main" val="8551530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-up of a planet&#10;&#10;Description automatically generated">
            <a:extLst>
              <a:ext uri="{FF2B5EF4-FFF2-40B4-BE49-F238E27FC236}">
                <a16:creationId xmlns:a16="http://schemas.microsoft.com/office/drawing/2014/main" id="{81148A0B-8F23-434B-AE27-7AB1062BB85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13" t="-680" r="705" b="-407"/>
          <a:stretch/>
        </p:blipFill>
        <p:spPr>
          <a:xfrm>
            <a:off x="-18662" y="0"/>
            <a:ext cx="26368310" cy="13865290"/>
          </a:xfrm>
        </p:spPr>
      </p:pic>
      <p:sp>
        <p:nvSpPr>
          <p:cNvPr id="11" name="TextBox 18">
            <a:extLst>
              <a:ext uri="{FF2B5EF4-FFF2-40B4-BE49-F238E27FC236}">
                <a16:creationId xmlns:a16="http://schemas.microsoft.com/office/drawing/2014/main" id="{D44ADA8E-BAE4-DEE3-F116-E5FC12FFDEEA}"/>
              </a:ext>
            </a:extLst>
          </p:cNvPr>
          <p:cNvSpPr txBox="1">
            <a:spLocks/>
          </p:cNvSpPr>
          <p:nvPr/>
        </p:nvSpPr>
        <p:spPr>
          <a:xfrm>
            <a:off x="13893281" y="612903"/>
            <a:ext cx="7204010" cy="12926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dirty="0">
                <a:solidFill>
                  <a:schemeClr val="tx2"/>
                </a:solidFill>
                <a:latin typeface="Outfit" pitchFamily="2" charset="0"/>
                <a:sym typeface="Paytone One"/>
              </a:rPr>
              <a:t>Histogram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663"/>
            <a:ext cx="13045140" cy="11162913"/>
          </a:xfrm>
          <a:prstGeom prst="rect">
            <a:avLst/>
          </a:prstGeom>
        </p:spPr>
      </p:pic>
      <p:sp>
        <p:nvSpPr>
          <p:cNvPr id="12" name="TextBox 18">
            <a:extLst>
              <a:ext uri="{FF2B5EF4-FFF2-40B4-BE49-F238E27FC236}">
                <a16:creationId xmlns:a16="http://schemas.microsoft.com/office/drawing/2014/main" id="{DE304E3B-7B42-E676-1A36-F5E590D99781}"/>
              </a:ext>
            </a:extLst>
          </p:cNvPr>
          <p:cNvSpPr txBox="1">
            <a:spLocks/>
          </p:cNvSpPr>
          <p:nvPr/>
        </p:nvSpPr>
        <p:spPr>
          <a:xfrm>
            <a:off x="13893281" y="2505700"/>
            <a:ext cx="10133045" cy="3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 algn="r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GB" sz="44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Removed duplicates, handled missing values with </a:t>
            </a:r>
            <a:r>
              <a:rPr lang="en-GB" sz="4400" dirty="0" err="1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na.omit</a:t>
            </a:r>
            <a:r>
              <a:rPr lang="en-GB" sz="4400" dirty="0">
                <a:solidFill>
                  <a:schemeClr val="tx2"/>
                </a:solidFill>
                <a:latin typeface="Outfit Light" pitchFamily="2" charset="0"/>
                <a:cs typeface="Poppins Light" pitchFamily="2" charset="77"/>
                <a:sym typeface="Quicksand"/>
              </a:rPr>
              <a:t>(), and filtered out incomplete rows. Ensured unique, clean entries.</a:t>
            </a:r>
          </a:p>
        </p:txBody>
      </p:sp>
    </p:spTree>
    <p:extLst>
      <p:ext uri="{BB962C8B-B14F-4D97-AF65-F5344CB8AC3E}">
        <p14:creationId xmlns:p14="http://schemas.microsoft.com/office/powerpoint/2010/main" val="923553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close-up of a planet&#10;&#10;Description automatically generated">
            <a:extLst>
              <a:ext uri="{FF2B5EF4-FFF2-40B4-BE49-F238E27FC236}">
                <a16:creationId xmlns:a16="http://schemas.microsoft.com/office/drawing/2014/main" id="{2EA93DB2-98CC-123A-0605-E8C6D7604DD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029"/>
          <a:stretch/>
        </p:blipFill>
        <p:spPr>
          <a:xfrm>
            <a:off x="0" y="777"/>
            <a:ext cx="24377650" cy="13716000"/>
          </a:xfrm>
        </p:spPr>
      </p:pic>
      <p:sp>
        <p:nvSpPr>
          <p:cNvPr id="7" name="TextBox 18">
            <a:extLst>
              <a:ext uri="{FF2B5EF4-FFF2-40B4-BE49-F238E27FC236}">
                <a16:creationId xmlns:a16="http://schemas.microsoft.com/office/drawing/2014/main" id="{287C9BB4-26CF-2F00-0DF7-C85E8CF2E634}"/>
              </a:ext>
            </a:extLst>
          </p:cNvPr>
          <p:cNvSpPr txBox="1">
            <a:spLocks/>
          </p:cNvSpPr>
          <p:nvPr/>
        </p:nvSpPr>
        <p:spPr>
          <a:xfrm>
            <a:off x="3284376" y="5962478"/>
            <a:ext cx="8696130" cy="370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 algn="r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solidFill>
                  <a:schemeClr val="bg1"/>
                </a:solidFill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pPr algn="l"/>
            <a:r>
              <a:rPr lang="en-GB" sz="4400" dirty="0">
                <a:latin typeface="Outfit Light" pitchFamily="2" charset="0"/>
                <a:cs typeface="Poppins Light" pitchFamily="2" charset="77"/>
                <a:sym typeface="Quicksand"/>
              </a:rPr>
              <a:t>Boxplot by month shows warmer temperatures mid-year, with cooler readings at the beginning and end of the year.</a:t>
            </a:r>
          </a:p>
        </p:txBody>
      </p:sp>
      <p:sp>
        <p:nvSpPr>
          <p:cNvPr id="6" name="TextBox 18">
            <a:extLst>
              <a:ext uri="{FF2B5EF4-FFF2-40B4-BE49-F238E27FC236}">
                <a16:creationId xmlns:a16="http://schemas.microsoft.com/office/drawing/2014/main" id="{5361C5D8-0CBA-9B8D-5E1B-55B180ACFFE6}"/>
              </a:ext>
            </a:extLst>
          </p:cNvPr>
          <p:cNvSpPr txBox="1">
            <a:spLocks/>
          </p:cNvSpPr>
          <p:nvPr/>
        </p:nvSpPr>
        <p:spPr>
          <a:xfrm>
            <a:off x="3629301" y="2329290"/>
            <a:ext cx="7137538" cy="15142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spcBef>
                <a:spcPts val="0"/>
              </a:spcBef>
              <a:buNone/>
              <a:defRPr sz="8000" b="1" i="0" spc="600" baseline="0">
                <a:solidFill>
                  <a:schemeClr val="bg1"/>
                </a:solidFill>
                <a:latin typeface="Poppins" pitchFamily="2" charset="77"/>
                <a:ea typeface="Paytone One"/>
                <a:cs typeface="Poppins" pitchFamily="2" charset="77"/>
              </a:defRPr>
            </a:lvl1pPr>
          </a:lstStyle>
          <a:p>
            <a:r>
              <a:rPr lang="en-US" sz="9600" dirty="0" smtClean="0">
                <a:latin typeface="Outfit" pitchFamily="2" charset="0"/>
                <a:sym typeface="Paytone One"/>
              </a:rPr>
              <a:t>Boxplots</a:t>
            </a:r>
            <a:endParaRPr lang="en-US" sz="9600" dirty="0">
              <a:latin typeface="Outfit" pitchFamily="2" charset="0"/>
              <a:sym typeface="Paytone On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0"/>
            <a:ext cx="10953750" cy="1078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667366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A white circle with a shadow&#10;&#10;Description automatically generated with medium confidence">
            <a:extLst>
              <a:ext uri="{FF2B5EF4-FFF2-40B4-BE49-F238E27FC236}">
                <a16:creationId xmlns:a16="http://schemas.microsoft.com/office/drawing/2014/main" id="{DD7EE3DF-EF1B-F0B0-44E6-5BE5428BAE2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97972"/>
            <a:ext cx="24377650" cy="13813971"/>
          </a:xfrm>
        </p:spPr>
      </p:pic>
      <p:sp>
        <p:nvSpPr>
          <p:cNvPr id="6" name="TextBox 18">
            <a:extLst>
              <a:ext uri="{FF2B5EF4-FFF2-40B4-BE49-F238E27FC236}">
                <a16:creationId xmlns:a16="http://schemas.microsoft.com/office/drawing/2014/main" id="{AA2B84BA-587D-8E10-1A1D-54365EE71909}"/>
              </a:ext>
            </a:extLst>
          </p:cNvPr>
          <p:cNvSpPr txBox="1">
            <a:spLocks/>
          </p:cNvSpPr>
          <p:nvPr/>
        </p:nvSpPr>
        <p:spPr>
          <a:xfrm>
            <a:off x="14501569" y="9395958"/>
            <a:ext cx="9328815" cy="3425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defPPr>
              <a:defRPr lang="en-US"/>
            </a:defPPr>
            <a:lvl1pPr indent="0">
              <a:lnSpc>
                <a:spcPct val="130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  <a:defRPr sz="3200" b="0" i="0" spc="-30" baseline="0">
                <a:effectLst/>
                <a:latin typeface="Quicksand"/>
                <a:ea typeface="Quicksand"/>
                <a:cs typeface="Quicksand"/>
              </a:defRPr>
            </a:lvl1pPr>
            <a:lvl2pPr marL="137132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2pPr>
            <a:lvl3pPr marL="2285543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3pPr>
            <a:lvl4pPr marL="3199760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4pPr>
            <a:lvl5pPr marL="4113977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spc="-30" baseline="0">
                <a:effectLst/>
                <a:latin typeface="Heebo" pitchFamily="2" charset="-79"/>
                <a:ea typeface="Open Sans Light" panose="020B0306030504020204" pitchFamily="34" charset="0"/>
                <a:cs typeface="Open Sans Light" charset="0"/>
              </a:defRPr>
            </a:lvl5pPr>
            <a:lvl6pPr marL="5028194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6pPr>
            <a:lvl7pPr marL="5942411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7pPr>
            <a:lvl8pPr marL="6856628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8pPr>
            <a:lvl9pPr marL="7770846" indent="-457109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GB" sz="5400" dirty="0"/>
              <a:t>Scatter plot of temperature over years shows variability and potential warming trends.</a:t>
            </a:r>
          </a:p>
        </p:txBody>
      </p:sp>
      <p:sp>
        <p:nvSpPr>
          <p:cNvPr id="10" name="TextBox 18">
            <a:extLst>
              <a:ext uri="{FF2B5EF4-FFF2-40B4-BE49-F238E27FC236}">
                <a16:creationId xmlns:a16="http://schemas.microsoft.com/office/drawing/2014/main" id="{6B77580F-5756-84B1-464B-136A0FFE84BE}"/>
              </a:ext>
            </a:extLst>
          </p:cNvPr>
          <p:cNvSpPr txBox="1">
            <a:spLocks/>
          </p:cNvSpPr>
          <p:nvPr/>
        </p:nvSpPr>
        <p:spPr>
          <a:xfrm>
            <a:off x="16200472" y="7132688"/>
            <a:ext cx="5076045" cy="10156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algn="ctr" defTabSz="182843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8000" b="1" i="0" kern="1200" spc="-100" baseline="0">
                <a:solidFill>
                  <a:schemeClr val="tx2"/>
                </a:solidFill>
                <a:latin typeface="Heebo" pitchFamily="2" charset="-79"/>
                <a:ea typeface="Open Sans Light" panose="020B0306030504020204" pitchFamily="34" charset="0"/>
                <a:cs typeface="Heebo" pitchFamily="2" charset="-79"/>
              </a:defRPr>
            </a:lvl1pPr>
          </a:lstStyle>
          <a:p>
            <a:pPr algn="l">
              <a:spcBef>
                <a:spcPts val="0"/>
              </a:spcBef>
            </a:pPr>
            <a:r>
              <a:rPr lang="en-US" sz="6000" dirty="0">
                <a:latin typeface="Outfit" pitchFamily="2" charset="0"/>
                <a:ea typeface="Paytone One"/>
                <a:cs typeface="Poppins" pitchFamily="2" charset="77"/>
                <a:sym typeface="Paytone One"/>
              </a:rPr>
              <a:t>Scatter Plots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07280"/>
            <a:ext cx="12618720" cy="880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7692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Custom 209">
      <a:dk1>
        <a:srgbClr val="131111"/>
      </a:dk1>
      <a:lt1>
        <a:srgbClr val="FFFFFF"/>
      </a:lt1>
      <a:dk2>
        <a:srgbClr val="050505"/>
      </a:dk2>
      <a:lt2>
        <a:srgbClr val="FFFFFF"/>
      </a:lt2>
      <a:accent1>
        <a:srgbClr val="221B08"/>
      </a:accent1>
      <a:accent2>
        <a:srgbClr val="8B8D8D"/>
      </a:accent2>
      <a:accent3>
        <a:srgbClr val="A0A1A5"/>
      </a:accent3>
      <a:accent4>
        <a:srgbClr val="ECECEC"/>
      </a:accent4>
      <a:accent5>
        <a:srgbClr val="FAFDFB"/>
      </a:accent5>
      <a:accent6>
        <a:srgbClr val="070707"/>
      </a:accent6>
      <a:hlink>
        <a:srgbClr val="335FFE"/>
      </a:hlink>
      <a:folHlink>
        <a:srgbClr val="CA64D3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6FBFFF"/>
            </a:gs>
            <a:gs pos="98000">
              <a:srgbClr val="3C8BFF"/>
            </a:gs>
          </a:gsLst>
          <a:lin ang="5400000" scaled="1"/>
          <a:tileRect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89884</TotalTime>
  <Words>454</Words>
  <Application>Microsoft Office PowerPoint</Application>
  <PresentationFormat>Custom</PresentationFormat>
  <Paragraphs>81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4" baseType="lpstr">
      <vt:lpstr>Algerian</vt:lpstr>
      <vt:lpstr>Arial</vt:lpstr>
      <vt:lpstr>Arimo</vt:lpstr>
      <vt:lpstr>Calibri</vt:lpstr>
      <vt:lpstr>Heebo</vt:lpstr>
      <vt:lpstr>Open Sans</vt:lpstr>
      <vt:lpstr>Open Sans Light</vt:lpstr>
      <vt:lpstr>Outfit</vt:lpstr>
      <vt:lpstr>Outfit Light</vt:lpstr>
      <vt:lpstr>Outfit SemiBold</vt:lpstr>
      <vt:lpstr>Paytone One</vt:lpstr>
      <vt:lpstr>Poppins</vt:lpstr>
      <vt:lpstr>Poppins Light</vt:lpstr>
      <vt:lpstr>Quicksand</vt:lpstr>
      <vt:lpstr>Raleway</vt:lpstr>
      <vt:lpstr>Space Grotesk</vt:lpstr>
      <vt:lpstr>Times New Roman</vt:lpstr>
      <vt:lpstr>Wingdings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Slides</dc:title>
  <dc:subject>Templates</dc:subject>
  <dc:creator>hp</dc:creator>
  <cp:keywords/>
  <dc:description/>
  <cp:lastModifiedBy>hp</cp:lastModifiedBy>
  <cp:revision>9899</cp:revision>
  <cp:lastPrinted>2019-09-18T23:04:43Z</cp:lastPrinted>
  <dcterms:created xsi:type="dcterms:W3CDTF">2014-11-12T21:47:38Z</dcterms:created>
  <dcterms:modified xsi:type="dcterms:W3CDTF">2025-05-29T18:40:17Z</dcterms:modified>
  <cp:category/>
</cp:coreProperties>
</file>

<file path=docProps/thumbnail.jpeg>
</file>